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Лист1!$A$2:$A$5</c:f>
              <c:strCache>
                <c:ptCount val="3"/>
                <c:pt idx="0">
                  <c:v>знание названий цветов</c:v>
                </c:pt>
                <c:pt idx="1">
                  <c:v>знание строения цветка</c:v>
                </c:pt>
                <c:pt idx="2">
                  <c:v>уровень эмоционального развития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0.33000000000000046</c:v>
                </c:pt>
                <c:pt idx="1">
                  <c:v>0.48000000000000032</c:v>
                </c:pt>
                <c:pt idx="2">
                  <c:v>0.43000000000000033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Лист1!$A$2:$A$5</c:f>
              <c:strCache>
                <c:ptCount val="3"/>
                <c:pt idx="0">
                  <c:v>знание названий цветов</c:v>
                </c:pt>
                <c:pt idx="1">
                  <c:v>знание строения цветка</c:v>
                </c:pt>
                <c:pt idx="2">
                  <c:v>уровень эмоционального развития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0.48000000000000032</c:v>
                </c:pt>
                <c:pt idx="1">
                  <c:v>0.24000000000000016</c:v>
                </c:pt>
                <c:pt idx="2">
                  <c:v>0.24000000000000016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Лист1!$A$2:$A$5</c:f>
              <c:strCache>
                <c:ptCount val="3"/>
                <c:pt idx="0">
                  <c:v>знание названий цветов</c:v>
                </c:pt>
                <c:pt idx="1">
                  <c:v>знание строения цветка</c:v>
                </c:pt>
                <c:pt idx="2">
                  <c:v>уровень эмоционального развития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0.19000000000000006</c:v>
                </c:pt>
                <c:pt idx="1">
                  <c:v>0.28000000000000008</c:v>
                </c:pt>
                <c:pt idx="2">
                  <c:v>0.33000000000000046</c:v>
                </c:pt>
              </c:numCache>
            </c:numRef>
          </c:val>
        </c:ser>
        <c:axId val="115643520"/>
        <c:axId val="115496064"/>
      </c:barChart>
      <c:catAx>
        <c:axId val="1156435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5496064"/>
        <c:crosses val="autoZero"/>
        <c:auto val="1"/>
        <c:lblAlgn val="ctr"/>
        <c:lblOffset val="100"/>
      </c:catAx>
      <c:valAx>
        <c:axId val="115496064"/>
        <c:scaling>
          <c:orientation val="minMax"/>
        </c:scaling>
        <c:axPos val="l"/>
        <c:majorGridlines/>
        <c:numFmt formatCode="0%" sourceLinked="1"/>
        <c:tickLblPos val="nextTo"/>
        <c:crossAx val="115643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Лист1!$A$2:$A$5</c:f>
              <c:strCache>
                <c:ptCount val="3"/>
                <c:pt idx="0">
                  <c:v>знание названий цветов</c:v>
                </c:pt>
                <c:pt idx="1">
                  <c:v>знание строения цветка</c:v>
                </c:pt>
                <c:pt idx="2">
                  <c:v>уровень эмоционального развития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0.28000000000000008</c:v>
                </c:pt>
                <c:pt idx="2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Лист1!$A$2:$A$5</c:f>
              <c:strCache>
                <c:ptCount val="3"/>
                <c:pt idx="0">
                  <c:v>знание названий цветов</c:v>
                </c:pt>
                <c:pt idx="1">
                  <c:v>знание строения цветка</c:v>
                </c:pt>
                <c:pt idx="2">
                  <c:v>уровень эмоционального развития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0.3900000000000004</c:v>
                </c:pt>
                <c:pt idx="2">
                  <c:v>0.29000000000000031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Лист1!$A$2:$A$5</c:f>
              <c:strCache>
                <c:ptCount val="3"/>
                <c:pt idx="0">
                  <c:v>знание названий цветов</c:v>
                </c:pt>
                <c:pt idx="1">
                  <c:v>знание строения цветка</c:v>
                </c:pt>
                <c:pt idx="2">
                  <c:v>уровень эмоционального развития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0.24000000000000016</c:v>
                </c:pt>
                <c:pt idx="1">
                  <c:v>0.33000000000000046</c:v>
                </c:pt>
                <c:pt idx="2">
                  <c:v>0.43000000000000033</c:v>
                </c:pt>
              </c:numCache>
            </c:numRef>
          </c:val>
        </c:ser>
        <c:axId val="120584832"/>
        <c:axId val="120598912"/>
      </c:barChart>
      <c:catAx>
        <c:axId val="120584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598912"/>
        <c:crosses val="autoZero"/>
        <c:auto val="1"/>
        <c:lblAlgn val="ctr"/>
        <c:lblOffset val="100"/>
      </c:catAx>
      <c:valAx>
        <c:axId val="120598912"/>
        <c:scaling>
          <c:orientation val="minMax"/>
        </c:scaling>
        <c:axPos val="l"/>
        <c:majorGridlines/>
        <c:numFmt formatCode="0%" sourceLinked="1"/>
        <c:tickLblPos val="nextTo"/>
        <c:crossAx val="1205848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perspective val="30"/>
    </c:view3D>
    <c:plotArea>
      <c:layout>
        <c:manualLayout>
          <c:layoutTarget val="inner"/>
          <c:xMode val="edge"/>
          <c:yMode val="edge"/>
          <c:x val="8.8461671936101938E-2"/>
          <c:y val="4.4145207495186363E-2"/>
          <c:w val="0.58021267696443957"/>
          <c:h val="0.856245832094050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Уход за комнатными растениями дома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Результат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0.9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Высадка растений на даче, дворе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Результат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0.60000000000000042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Беседы на экологические темы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Результат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0.8</c:v>
                </c:pt>
              </c:numCache>
            </c:numRef>
          </c:val>
          <c:bubble3D val="1"/>
        </c:ser>
        <c:shape val="box"/>
        <c:axId val="115585408"/>
        <c:axId val="115625344"/>
        <c:axId val="0"/>
      </c:bar3DChart>
      <c:catAx>
        <c:axId val="115585408"/>
        <c:scaling>
          <c:orientation val="minMax"/>
        </c:scaling>
        <c:axPos val="b"/>
        <c:tickLblPos val="nextTo"/>
        <c:crossAx val="115625344"/>
        <c:crosses val="autoZero"/>
        <c:auto val="1"/>
        <c:lblAlgn val="ctr"/>
        <c:lblOffset val="100"/>
      </c:catAx>
      <c:valAx>
        <c:axId val="115625344"/>
        <c:scaling>
          <c:orientation val="minMax"/>
        </c:scaling>
        <c:axPos val="l"/>
        <c:majorGridlines/>
        <c:numFmt formatCode="0%" sourceLinked="1"/>
        <c:tickLblPos val="nextTo"/>
        <c:crossAx val="1155854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DF5F46C-E4F8-45BE-86C7-2954A108E795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2789ACD-80BF-47B7-A517-71D095DE9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250686"/>
            <a:ext cx="8460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№46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916832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Экологический  познавательно-исследовательский проект для детей первой младшей группы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1507" y="2967335"/>
            <a:ext cx="6640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 Цветы вокруг нас»</a:t>
            </a:r>
            <a:endParaRPr lang="ru-RU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50131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младшей группы 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Репина Ю.В.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Фарафутдинова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А.С.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G:\117___09\IMG_2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832829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G:\117___09\IMG_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783496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G:\117___09\IMG_2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40892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117___09\IMG_2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895833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G:\117___09\IMG_2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31984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G:\117___09\IMG_2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7203401" cy="359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август 2014\IMG_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7686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G:\август 2014\IMG_2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912768" cy="5355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август 2014\IMG_2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39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G:\август 2014\IMG_2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763284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август 2014\IMG_2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20032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G:\август 2014\IMG_2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69568"/>
            <a:ext cx="720032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117___09\IMG_2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688632" cy="4896544"/>
          </a:xfrm>
          <a:prstGeom prst="rect">
            <a:avLst/>
          </a:prstGeom>
          <a:noFill/>
        </p:spPr>
      </p:pic>
      <p:pic>
        <p:nvPicPr>
          <p:cNvPr id="37891" name="Picture 3" descr="G:\117___09\IMG_2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73016"/>
            <a:ext cx="568863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117___09\IMG_2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5904656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G:\117___09\IMG_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078345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117___09\IMG_2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391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G:\август 2014\IMG_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60369" cy="4536504"/>
          </a:xfrm>
          <a:prstGeom prst="star32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знак завершения 6"/>
          <p:cNvSpPr/>
          <p:nvPr/>
        </p:nvSpPr>
        <p:spPr>
          <a:xfrm>
            <a:off x="951169" y="4221088"/>
            <a:ext cx="7241662" cy="2466915"/>
          </a:xfrm>
          <a:prstGeom prst="flowChartTerminator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5" y="-1064056"/>
            <a:ext cx="84969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Знакомство детей с разнообразием цветов, их строением, условиями, необходимыми для их роста  и влиянием на эмоциональное состояние человека.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1412776"/>
            <a:ext cx="2016224" cy="12961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Углублять знания детей о цветах и их разнообразии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996952"/>
            <a:ext cx="1620000" cy="13320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Упражнять детей в классификации цветов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4869160"/>
            <a:ext cx="2304256" cy="15841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6136" y="1412776"/>
            <a:ext cx="1944216" cy="12961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Формировать бережное отношение к цветам, развивать желание ухаживать за цветами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4869160"/>
            <a:ext cx="2304000" cy="15841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коммуникативные навыки, самостоятельность,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наблюдательность и любознательность ко всему живому</a:t>
            </a:r>
          </a:p>
          <a:p>
            <a:pPr algn="ctr"/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2280" y="3140968"/>
            <a:ext cx="1620000" cy="13320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любовь к прекрасному, красоте окружающего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64088" y="3212976"/>
            <a:ext cx="136815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995936" y="263691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491880" y="3645024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076056" y="256490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48064" y="3717032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699792" y="3284984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67744" y="5013176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>
                <a:solidFill>
                  <a:schemeClr val="bg1"/>
                </a:solidFill>
              </a:rPr>
              <a:t>Закреплять умения отражать полученные впечатления в рисунках и творческих работах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Проблема: </a:t>
            </a:r>
            <a:endParaRPr lang="ru-RU" sz="1600" dirty="0"/>
          </a:p>
          <a:p>
            <a:pPr algn="just"/>
            <a:r>
              <a:rPr lang="ru-RU" sz="1600" dirty="0"/>
              <a:t>               Необходимость развивать интерес детей к объектам растительного </a:t>
            </a:r>
            <a:r>
              <a:rPr lang="ru-RU" sz="1600" dirty="0" smtClean="0"/>
              <a:t>мира</a:t>
            </a:r>
            <a:r>
              <a:rPr lang="ru-RU" sz="1600" dirty="0"/>
              <a:t>, учить быть любознательными и наблюдательными. Прививать любовь и </a:t>
            </a:r>
            <a:r>
              <a:rPr lang="ru-RU" sz="1600" dirty="0" smtClean="0"/>
              <a:t>уважительное </a:t>
            </a:r>
            <a:r>
              <a:rPr lang="ru-RU" sz="1600" dirty="0"/>
              <a:t>отношение ко всему живому, в том числе и через заботу о цветах.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Актуальность:</a:t>
            </a:r>
            <a:endParaRPr lang="ru-RU" sz="1600" dirty="0"/>
          </a:p>
          <a:p>
            <a:pPr algn="just"/>
            <a:r>
              <a:rPr lang="ru-RU" sz="1600" dirty="0"/>
              <a:t>             Умение жить в согласии с природой и окружающей средой следует начинать воспитывать с раннего детства. В результате при ознакомлении детей с природой открываются широкие возможности для их экологического воспитания.</a:t>
            </a:r>
          </a:p>
          <a:p>
            <a:r>
              <a:rPr lang="ru-RU" sz="1600" b="1" dirty="0"/>
              <a:t>Участники:</a:t>
            </a:r>
            <a:endParaRPr lang="ru-RU" sz="1600" dirty="0"/>
          </a:p>
          <a:p>
            <a:r>
              <a:rPr lang="ru-RU" sz="1600" dirty="0" smtClean="0"/>
              <a:t>             Дети </a:t>
            </a:r>
            <a:r>
              <a:rPr lang="ru-RU" sz="1600" dirty="0"/>
              <a:t>I младшей группы «Ягодка», воспитатели, родители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Продолжительность:</a:t>
            </a:r>
            <a:endParaRPr lang="ru-RU" sz="1600" dirty="0"/>
          </a:p>
          <a:p>
            <a:r>
              <a:rPr lang="ru-RU" sz="1600" dirty="0" smtClean="0"/>
              <a:t>             Среднесрочный</a:t>
            </a:r>
            <a:r>
              <a:rPr lang="ru-RU" sz="1600" dirty="0"/>
              <a:t>, 1 месяц (25.05 – 25.06)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 smtClean="0"/>
              <a:t> Приоритетная </a:t>
            </a:r>
            <a:r>
              <a:rPr lang="ru-RU" sz="1600" b="1" dirty="0"/>
              <a:t>образовательная область:</a:t>
            </a:r>
            <a:endParaRPr lang="ru-RU" sz="1600" dirty="0"/>
          </a:p>
          <a:p>
            <a:r>
              <a:rPr lang="ru-RU" sz="1600" dirty="0" smtClean="0"/>
              <a:t>             Социально-коммуникативное развитие; познавательное развитие</a:t>
            </a:r>
          </a:p>
          <a:p>
            <a:endParaRPr lang="ru-RU" sz="1600" dirty="0" smtClean="0"/>
          </a:p>
          <a:p>
            <a:r>
              <a:rPr lang="ru-RU" sz="1600" b="1" dirty="0"/>
              <a:t>Предполагаемые результаты:</a:t>
            </a:r>
            <a:endParaRPr lang="ru-RU" sz="1600" dirty="0"/>
          </a:p>
          <a:p>
            <a:r>
              <a:rPr lang="ru-RU" sz="1600" dirty="0" smtClean="0"/>
              <a:t>              Знание </a:t>
            </a:r>
            <a:r>
              <a:rPr lang="ru-RU" sz="1600" dirty="0"/>
              <a:t>детьми названий цветов и их характерных </a:t>
            </a:r>
            <a:r>
              <a:rPr lang="ru-RU" sz="1600" dirty="0" smtClean="0"/>
              <a:t>особенностей. Бережное </a:t>
            </a:r>
            <a:r>
              <a:rPr lang="ru-RU" sz="1600" dirty="0"/>
              <a:t>отношение детей к природе. Интерес детей к объектам и явлениям природы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/>
              <a:t>Продукт проекта:</a:t>
            </a:r>
            <a:endParaRPr lang="ru-RU" sz="1600" dirty="0"/>
          </a:p>
          <a:p>
            <a:r>
              <a:rPr lang="ru-RU" sz="1600" dirty="0"/>
              <a:t>              Создание картотеки дидактических игр по тем е проекта, совместное с детьми изготовление экологических </a:t>
            </a:r>
            <a:r>
              <a:rPr lang="ru-RU" sz="1600" dirty="0" smtClean="0"/>
              <a:t>игр.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endParaRPr lang="ru-RU" sz="1600" dirty="0"/>
          </a:p>
          <a:p>
            <a:r>
              <a:rPr lang="ru-RU" sz="1600" b="1" dirty="0"/>
              <a:t> 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данные 2"/>
          <p:cNvSpPr/>
          <p:nvPr/>
        </p:nvSpPr>
        <p:spPr>
          <a:xfrm>
            <a:off x="251520" y="1412776"/>
            <a:ext cx="2988000" cy="500400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данные 3"/>
          <p:cNvSpPr/>
          <p:nvPr/>
        </p:nvSpPr>
        <p:spPr>
          <a:xfrm>
            <a:off x="3059832" y="1412776"/>
            <a:ext cx="3024336" cy="4968000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анные 4"/>
          <p:cNvSpPr/>
          <p:nvPr/>
        </p:nvSpPr>
        <p:spPr>
          <a:xfrm>
            <a:off x="5796136" y="1340768"/>
            <a:ext cx="2988000" cy="496855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2376264" cy="450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1.Подготовительный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(25. 05.-27.05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b="1" dirty="0" smtClean="0"/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темы, целей, задач, содержания проекта, прогнозирование результата;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Подбор методической литературы;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Разработка содержания образовательной деятельности разных видов;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Диагностическое обследование детей по теме проекта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340768"/>
            <a:ext cx="21602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Основной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(27.05. – 22.06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Беседы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Высевание в лоток семян бархатцев на рассаду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Знакомились со строением  цветка, условиями необходимыми для 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Дидактические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игры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Пальчиковые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-Исследовательская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 цикл наблюдений за цветами на клумбе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рисование;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просмотр фильмов, картин, иллюстраций, прослушивание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музыки;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НОД 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Консультации для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Анкетирование родителей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340768"/>
            <a:ext cx="24482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Заключительный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(22.06. – 25.06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развлечение «Бал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цветов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диагностическое обследование детей</a:t>
            </a:r>
          </a:p>
        </p:txBody>
      </p: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 flipH="1">
            <a:off x="1871700" y="764704"/>
            <a:ext cx="12601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4572000" y="6926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2120" y="692696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331640" y="908720"/>
            <a:ext cx="72008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771800" y="980728"/>
            <a:ext cx="57606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55976" y="836712"/>
            <a:ext cx="72008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92080" y="1052736"/>
            <a:ext cx="57606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660232" y="1052736"/>
            <a:ext cx="1058416" cy="1562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23528" y="2564904"/>
            <a:ext cx="158417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Беседы, чтение художественной литературы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08304" y="2636912"/>
            <a:ext cx="1512168" cy="12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Пальчиковые, подвижные, дидактические игры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23728" y="2996952"/>
            <a:ext cx="15121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НОД,</a:t>
            </a:r>
          </a:p>
          <a:p>
            <a:pPr algn="ctr"/>
            <a:r>
              <a:rPr lang="ru-RU" b="1" i="1" dirty="0" smtClean="0"/>
              <a:t>Ручной труд</a:t>
            </a:r>
            <a:endParaRPr lang="ru-RU" b="1" i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7904" y="3861048"/>
            <a:ext cx="18002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Наблюдения, эксперименты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80112" y="3068960"/>
            <a:ext cx="15841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Просмотр презентаций, иллюстраций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Диагностическое обследование детей до и после проектной деятельности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908720"/>
          <a:ext cx="46085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99992" y="908720"/>
          <a:ext cx="464400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908721"/>
          <a:ext cx="856895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65313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90% осуществляют уход за комнатными растениями в домашних условиях.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60% осуществляют высадку растений на дачах и во дворе.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80% проводят с детьми беседы на экологические темы.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2014-07-22 001\IMG_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24978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G:\2014-07-22 001\IMG_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67200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G:\2014-07-22 001\IMG_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1764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2014-07-22 001\IMG_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454</TotalTime>
  <Words>354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Тема23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51</cp:revision>
  <dcterms:created xsi:type="dcterms:W3CDTF">2014-09-14T10:43:47Z</dcterms:created>
  <dcterms:modified xsi:type="dcterms:W3CDTF">2015-10-04T15:23:55Z</dcterms:modified>
</cp:coreProperties>
</file>